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65" r:id="rId2"/>
    <p:sldId id="294" r:id="rId3"/>
    <p:sldId id="306" r:id="rId4"/>
    <p:sldId id="307" r:id="rId5"/>
    <p:sldId id="308" r:id="rId6"/>
    <p:sldId id="309" r:id="rId7"/>
    <p:sldId id="310" r:id="rId8"/>
    <p:sldId id="296" r:id="rId9"/>
    <p:sldId id="297" r:id="rId10"/>
    <p:sldId id="302" r:id="rId11"/>
    <p:sldId id="298" r:id="rId12"/>
    <p:sldId id="312" r:id="rId13"/>
    <p:sldId id="313" r:id="rId14"/>
    <p:sldId id="31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Организация и планирование строительства</a:t>
            </a:r>
            <a:br>
              <a:rPr lang="ru-RU" sz="4400" dirty="0" smtClean="0"/>
            </a:br>
            <a:r>
              <a:rPr lang="ru-RU" sz="4400" dirty="0" smtClean="0"/>
              <a:t> транспортных сооружений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  Тема 4. Лекция </a:t>
            </a:r>
            <a:r>
              <a:rPr lang="en-US" sz="5400" dirty="0" smtClean="0"/>
              <a:t>6</a:t>
            </a:r>
            <a:r>
              <a:rPr lang="ru-RU" sz="5400"/>
              <a:t> </a:t>
            </a:r>
            <a:r>
              <a:rPr lang="ru-RU" sz="5400" smtClean="0"/>
              <a:t>Классификация </a:t>
            </a:r>
            <a:r>
              <a:rPr lang="ru-RU" sz="5400" dirty="0"/>
              <a:t>предприятий в дорожном хозяйстве..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/>
              <a:t>УПРАВЛЕНИЕ ДОРОЖНЫМ СТРОИТЕЛЬСТВОМ</a:t>
            </a:r>
            <a:br>
              <a:rPr lang="ru-RU" sz="2400" dirty="0"/>
            </a:br>
            <a:r>
              <a:rPr lang="ru-RU" sz="2400" dirty="0"/>
              <a:t> </a:t>
            </a:r>
            <a:br>
              <a:rPr lang="ru-RU" sz="2400" dirty="0"/>
            </a:br>
            <a:r>
              <a:rPr lang="ru-RU" sz="2400" b="1" dirty="0" smtClean="0"/>
              <a:t>Структура </a:t>
            </a:r>
            <a:r>
              <a:rPr lang="ru-RU" sz="2400" b="1" dirty="0"/>
              <a:t>дорожно-строительных организаций. Классификация предприятий в дорожном хозяйстве.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3344" y="1840469"/>
            <a:ext cx="7488832" cy="2016224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Предприятие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(организация)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– это группа людей, деятельность которых сознательно координируется для достижения значимой для всех членов группы общей цели или целей. Объединение людей может считаться организацией при наличии следующих обязательных признаков: 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− не менее двух людей, объединенных в группу и считающих себя частью этой группы;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− одной или нескольких целей, которые принимаются членами группы в качестве общих; 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− членов группы, которые сознательно трудятся вместе, чтобы достичь значимой для всех членов группы одной или нескольких целей. 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Предприятие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– это система, представляющая собой некую целостность, состоящую из взаимосвязанных и взаимозависимых частей, каждая из которых вносит свой вклад в достижение целей.</a:t>
            </a:r>
          </a:p>
        </p:txBody>
      </p:sp>
    </p:spTree>
    <p:extLst>
      <p:ext uri="{BB962C8B-B14F-4D97-AF65-F5344CB8AC3E}">
        <p14:creationId xmlns:p14="http://schemas.microsoft.com/office/powerpoint/2010/main" val="2147853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94122"/>
          </a:xfrm>
        </p:spPr>
        <p:txBody>
          <a:bodyPr>
            <a:no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5114" y="8220"/>
            <a:ext cx="9108885" cy="684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39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908720"/>
            <a:ext cx="7920880" cy="538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устройство какой-либо системы, строение предприятия, организации, аппарата управления; состав и соотношение внутренних звеньев организации, т. е. отделов, служб, цехов, лабораторий и других подразделений, составляющих единый хозяйственный объект.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структура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комплекс производственных подразделений, обслуживающих работников, организационных звеньев управления; их количество, взаимосвязи и соотношения зависят от размера производственных площадей, численности работников, пропускной способности (производственной мощности).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Производственная структура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совокупность основных, вспомогательных, обслуживающих производств, производственных предприятий, а также участки, хозяйства, отделы, службы, входящие в их состав.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Производственная структура ДСО показана на рис. 9.1.</a:t>
            </a:r>
            <a:r>
              <a:rPr lang="kk-KZ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288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/>
          <p:nvPr/>
        </p:nvPicPr>
        <p:blipFill>
          <a:blip r:embed="rId2"/>
          <a:stretch>
            <a:fillRect/>
          </a:stretch>
        </p:blipFill>
        <p:spPr>
          <a:xfrm>
            <a:off x="-9128" y="-10834"/>
            <a:ext cx="9153128" cy="686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68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764704"/>
            <a:ext cx="8229600" cy="5649491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До 80 % общего объёма дорожно-строительных материалов выпускается производственными предприятиями, которые находятся на балансе ДСО. Они осуществляют выпуск бетонных и битумоминеральных смесей, конструкций из сборного железобетона и дерева, фракционирование щебня, гравия и песка, переработку шлаков и отходов горнорудной и металлургической промышленности.</a:t>
            </a:r>
          </a:p>
          <a:p>
            <a:pPr algn="just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Строительство, реконструкция, ремонт и содержание дорог обеспечиваются материалами и конструкциями главным образом за счёт своей собственной производственной базы, которая включает формы различного назначения: производственные, вспомогательные и обслуживающие.</a:t>
            </a:r>
          </a:p>
          <a:p>
            <a:pPr algn="just">
              <a:buNone/>
            </a:pP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45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920880" cy="1280890"/>
          </a:xfrm>
        </p:spPr>
        <p:txBody>
          <a:bodyPr>
            <a:noAutofit/>
          </a:bodyPr>
          <a:lstStyle/>
          <a:p>
            <a:pPr algn="just"/>
            <a:endParaRPr lang="ru-RU" sz="2000" b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60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20891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Проект организации строительства содержит календарный план строительства, строительный генеральный план, ведомость объемов строительно-монтажных работ, график потребности в материалах, полуфабрикатах, изделиях и оборудовании, график потребности в средствах механизации и рабочих кадрах, расположение материально-технической базы, жилых поселков, внешних путей и дорог, станций, примыкающих к железнодорожным путям, линий связи и электропередачи, ведомость вырубки леса и отвода земель, характеристику условий строительства и основные технико-экономические показатели. Решения по применению местных строительных материалов, использованию средств механизации и выбору транспортной схемы при обеспечении местными строительными материалами согласовывают с генеральной подрядной строительной организацией.</a:t>
            </a:r>
          </a:p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Проект производства работ составляет подрядная проектная организация на основании рабочих чертежей и технического проекта. Он предназначен для повышения организационно-технического уровня строительства и обеспечения своевременного ввода дороги в эксплуатацию.</a:t>
            </a:r>
          </a:p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ППР уточняет и детализирует положения, принятые в ПОС только в общих чертах, а также разрабатывает ряд вопросов, не затронутых им. В нем значительное место занимает детальная разработка технологии производства всех видов работ, привязка к месту и уточнение всех проектов предприятий строительной индустрии.</a:t>
            </a:r>
          </a:p>
        </p:txBody>
      </p:sp>
    </p:spTree>
    <p:extLst>
      <p:ext uri="{BB962C8B-B14F-4D97-AF65-F5344CB8AC3E}">
        <p14:creationId xmlns:p14="http://schemas.microsoft.com/office/powerpoint/2010/main" val="338460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44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268760"/>
            <a:ext cx="8282880" cy="1280890"/>
          </a:xfrm>
        </p:spPr>
        <p:txBody>
          <a:bodyPr>
            <a:noAutofit/>
          </a:bodyPr>
          <a:lstStyle/>
          <a:p>
            <a:pPr algn="just"/>
            <a:r>
              <a:rPr lang="ru-RU" sz="1400" b="1" dirty="0"/>
              <a:t>Организационная структура </a:t>
            </a:r>
            <a:r>
              <a:rPr lang="ru-RU" sz="1400" dirty="0"/>
              <a:t>дорожного предприятия представляет собой организационную форму, в которой реализуется процесс управления строительным производством. Она определяет взаимодействие элементов подсистемы управления (подразделений аппарата управления, отделов, служб, отдельных должностных лиц), их взаимозависимости и взаимосвязи; базируется на формальных взаимоотношениях её членов; содержит информацию о природе функционирования организации, демонстрирующей управленческую иерархию (число уровней управления и количество элементов на каждом уровне); устанавливает, кто перед кем отчитывается, кто за что отвечает; показывает основные виды разделения труда, возможность его специализации.</a:t>
            </a:r>
            <a:br>
              <a:rPr lang="ru-RU" sz="1400" dirty="0"/>
            </a:br>
            <a:r>
              <a:rPr lang="ru-RU" sz="1400" b="1" dirty="0"/>
              <a:t>Организационная структура </a:t>
            </a:r>
            <a:r>
              <a:rPr lang="ru-RU" sz="1400" dirty="0"/>
              <a:t>как упорядоченная совокупность служб, отделов и подразделений, управляющих деятельностью дорожной организации, с их взаимосвязями и соподчинением показана на рис. 9.1.</a:t>
            </a:r>
            <a:r>
              <a:rPr lang="kk-KZ" sz="1400" dirty="0"/>
              <a:t>4</a:t>
            </a:r>
            <a:r>
              <a:rPr lang="ru-RU" sz="1400" dirty="0"/>
              <a:t>.</a:t>
            </a:r>
            <a:br>
              <a:rPr lang="ru-RU" sz="1400" dirty="0"/>
            </a:br>
            <a:r>
              <a:rPr lang="ru-RU" sz="1400" b="1" dirty="0"/>
              <a:t>Типы организационных структур управления </a:t>
            </a:r>
            <a:r>
              <a:rPr lang="ru-RU" sz="1400" b="1" dirty="0" smtClean="0"/>
              <a:t>предприятием:</a:t>
            </a: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ru-RU" sz="1400" dirty="0" smtClean="0"/>
              <a:t>линейные</a:t>
            </a:r>
            <a:r>
              <a:rPr lang="ru-RU" sz="1400" dirty="0"/>
              <a:t>;</a:t>
            </a:r>
            <a:br>
              <a:rPr lang="ru-RU" sz="1400" dirty="0"/>
            </a:br>
            <a:r>
              <a:rPr lang="ru-RU" sz="1400" dirty="0"/>
              <a:t>функциональные;</a:t>
            </a:r>
            <a:br>
              <a:rPr lang="ru-RU" sz="1400" dirty="0"/>
            </a:br>
            <a:r>
              <a:rPr lang="ru-RU" sz="1400" dirty="0"/>
              <a:t>линейно-функциональные;</a:t>
            </a:r>
            <a:br>
              <a:rPr lang="ru-RU" sz="1400" dirty="0"/>
            </a:br>
            <a:r>
              <a:rPr lang="ru-RU" sz="1400" dirty="0"/>
              <a:t>линейно-штабные, штабные;</a:t>
            </a:r>
            <a:br>
              <a:rPr lang="ru-RU" sz="1400" dirty="0"/>
            </a:br>
            <a:r>
              <a:rPr lang="ru-RU" sz="1400" dirty="0"/>
              <a:t>комбинированные и др.</a:t>
            </a:r>
            <a:br>
              <a:rPr lang="ru-RU" sz="1400" dirty="0"/>
            </a:br>
            <a:r>
              <a:rPr lang="ru-RU" sz="1400" b="1" dirty="0"/>
              <a:t>Линейные структуры </a:t>
            </a:r>
            <a:r>
              <a:rPr lang="ru-RU" sz="1400" dirty="0"/>
              <a:t>выражают иерархические связи между вышестоящими и подчиненными подразделениями, которые способствуют выполнению основных целей организации. К ним наиболее близка структура небольших строительных участков. Как правило, это многоступенчатая структура, она эффективна в том случае, когда число задач невелико, а задачи эти несложные и могут быть решены в ближайшей вышестоящей инстанции (например, начальником управления). Линейная структура управления показана на рис. </a:t>
            </a:r>
            <a:r>
              <a:rPr lang="kk-KZ" sz="1400" dirty="0"/>
              <a:t>9.1.5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9755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22122"/>
            <a:ext cx="9144000" cy="688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76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908720"/>
            <a:ext cx="7668344" cy="5388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Достоинства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линейных структур управления: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непосредственное воздействие руководителя на управляемое звено;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единство распорядительства;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согласованность управленческих воздействий;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чёткое распределение обязанностей и полномочий;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строго вертикальное направление обмена информацией;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оперативность в принятии решений;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личная ответственность за конечные результаты деятельности;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простота управления (один канал связи), построения и применения. </a:t>
            </a:r>
            <a:endParaRPr lang="ru-RU" sz="280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132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76672"/>
            <a:ext cx="77048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4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/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147251567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2080</TotalTime>
  <Words>861</Words>
  <Application>Microsoft Office PowerPoint</Application>
  <PresentationFormat>Экран (4:3)</PresentationFormat>
  <Paragraphs>44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 Организация и планирование строительства  транспортных сооружений</vt:lpstr>
      <vt:lpstr>  Тема 4. Лекция 6 Классификация предприятий в дорожном хозяйстве..</vt:lpstr>
      <vt:lpstr> УПРАВЛЕНИЕ ДОРОЖНЫМ СТРОИТЕЛЬСТВОМ   Структура дорожно-строительных организаций. Классификация предприятий в дорожном хозяйстве.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Организационная структура дорожного предприятия представляет собой организационную форму, в которой реализуется процесс управления строительным производством. Она определяет взаимодействие элементов подсистемы управления (подразделений аппарата управления, отделов, служб, отдельных должностных лиц), их взаимозависимости и взаимосвязи; базируется на формальных взаимоотношениях её членов; содержит информацию о природе функционирования организации, демонстрирующей управленческую иерархию (число уровней управления и количество элементов на каждом уровне); устанавливает, кто перед кем отчитывается, кто за что отвечает; показывает основные виды разделения труда, возможность его специализации. Организационная структура как упорядоченная совокупность служб, отделов и подразделений, управляющих деятельностью дорожной организации, с их взаимосвязями и соподчинением показана на рис. 9.1.4. Типы организационных структур управления предприятием: линейные; функциональные; линейно-функциональные; линейно-штабные, штабные; комбинированные и др. Линейные структуры выражают иерархические связи между вышестоящими и подчиненными подразделениями, которые способствуют выполнению основных целей организации. К ним наиболее близка структура небольших строительных участков. Как правило, это многоступенчатая структура, она эффективна в том случае, когда число задач невелико, а задачи эти несложные и могут быть решены в ближайшей вышестоящей инстанции (например, начальником управления). Линейная структура управления показана на рис. 9.1.5.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87</cp:revision>
  <dcterms:created xsi:type="dcterms:W3CDTF">2014-09-03T06:40:38Z</dcterms:created>
  <dcterms:modified xsi:type="dcterms:W3CDTF">2021-11-30T03:31:56Z</dcterms:modified>
</cp:coreProperties>
</file>